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3314" r:id="rId5"/>
    <p:sldId id="3313" r:id="rId6"/>
    <p:sldId id="331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2A27BC-D1CA-4B3F-83F6-C66683C8772A}" type="datetimeFigureOut">
              <a:rPr lang="en-GB" smtClean="0"/>
              <a:t>26/05/2020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716CD3-1EF9-45BE-A88B-BD6E08E0B200}" type="slidenum">
              <a:rPr lang="en-GB" smtClean="0"/>
              <a:t>‹#›</a:t>
            </a:fld>
            <a:endParaRPr lang="en-GB"/>
          </a:p>
        </p:txBody>
      </p:sp>
    </p:spTree>
    <p:extLst>
      <p:ext uri="{BB962C8B-B14F-4D97-AF65-F5344CB8AC3E}">
        <p14:creationId xmlns:p14="http://schemas.microsoft.com/office/powerpoint/2010/main" val="3558938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6200" y="739775"/>
            <a:ext cx="6565900" cy="36941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lIns="90607" tIns="45304" rIns="90607" bIns="45304"/>
          <a:lstStyle/>
          <a:p>
            <a:pPr algn="r" defTabSz="453034" hangingPunct="1">
              <a:defRPr/>
            </a:pPr>
            <a:fld id="{79E29A0C-6786-DB41-B1A1-3CF897418CC6}" type="slidenum">
              <a:rPr lang="en-US" sz="1300" kern="1200">
                <a:solidFill>
                  <a:prstClr val="black"/>
                </a:solidFill>
                <a:latin typeface="Calibri" panose="020F0502020204030204"/>
                <a:ea typeface="+mn-ea"/>
                <a:cs typeface="Calibri"/>
              </a:rPr>
              <a:pPr algn="r" defTabSz="453034" hangingPunct="1">
                <a:defRPr/>
              </a:pPr>
              <a:t>2</a:t>
            </a:fld>
            <a:endParaRPr lang="en-US" sz="1300" kern="1200">
              <a:solidFill>
                <a:prstClr val="black"/>
              </a:solidFill>
              <a:latin typeface="Calibri" panose="020F0502020204030204"/>
              <a:ea typeface="+mn-ea"/>
              <a:cs typeface="Calibri"/>
            </a:endParaRPr>
          </a:p>
        </p:txBody>
      </p:sp>
    </p:spTree>
    <p:extLst>
      <p:ext uri="{BB962C8B-B14F-4D97-AF65-F5344CB8AC3E}">
        <p14:creationId xmlns:p14="http://schemas.microsoft.com/office/powerpoint/2010/main" val="3966116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ED2BF-C3DF-44BA-8894-3DF859D26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1E1389D-7827-4CB0-A719-E314EAA65C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7B2CC7A-8482-4A45-AA00-D24C74B03CB7}"/>
              </a:ext>
            </a:extLst>
          </p:cNvPr>
          <p:cNvSpPr>
            <a:spLocks noGrp="1"/>
          </p:cNvSpPr>
          <p:nvPr>
            <p:ph type="dt" sz="half" idx="10"/>
          </p:nvPr>
        </p:nvSpPr>
        <p:spPr/>
        <p:txBody>
          <a:bodyPr/>
          <a:lstStyle/>
          <a:p>
            <a:fld id="{A6678B54-088B-4B41-94F2-AAE5B722C47C}" type="datetimeFigureOut">
              <a:rPr lang="en-GB" smtClean="0"/>
              <a:t>26/05/2020</a:t>
            </a:fld>
            <a:endParaRPr lang="en-GB"/>
          </a:p>
        </p:txBody>
      </p:sp>
      <p:sp>
        <p:nvSpPr>
          <p:cNvPr id="5" name="Footer Placeholder 4">
            <a:extLst>
              <a:ext uri="{FF2B5EF4-FFF2-40B4-BE49-F238E27FC236}">
                <a16:creationId xmlns:a16="http://schemas.microsoft.com/office/drawing/2014/main" id="{A446A41B-5E5D-4AEE-B657-011ACC1484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3F3D0D-6654-46F4-BEFC-D2F0700BAB07}"/>
              </a:ext>
            </a:extLst>
          </p:cNvPr>
          <p:cNvSpPr>
            <a:spLocks noGrp="1"/>
          </p:cNvSpPr>
          <p:nvPr>
            <p:ph type="sldNum" sz="quarter" idx="12"/>
          </p:nvPr>
        </p:nvSpPr>
        <p:spPr/>
        <p:txBody>
          <a:bodyPr/>
          <a:lstStyle/>
          <a:p>
            <a:fld id="{6391F123-BF4B-4105-A0A8-1975A1303929}" type="slidenum">
              <a:rPr lang="en-GB" smtClean="0"/>
              <a:t>‹#›</a:t>
            </a:fld>
            <a:endParaRPr lang="en-GB"/>
          </a:p>
        </p:txBody>
      </p:sp>
    </p:spTree>
    <p:extLst>
      <p:ext uri="{BB962C8B-B14F-4D97-AF65-F5344CB8AC3E}">
        <p14:creationId xmlns:p14="http://schemas.microsoft.com/office/powerpoint/2010/main" val="2414950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17732-8904-477E-895C-3098AD0A031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E6142EE-3779-472E-B53E-F1C5EC4256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FB51D4-2353-4EE1-8767-80565EF52FA3}"/>
              </a:ext>
            </a:extLst>
          </p:cNvPr>
          <p:cNvSpPr>
            <a:spLocks noGrp="1"/>
          </p:cNvSpPr>
          <p:nvPr>
            <p:ph type="dt" sz="half" idx="10"/>
          </p:nvPr>
        </p:nvSpPr>
        <p:spPr/>
        <p:txBody>
          <a:bodyPr/>
          <a:lstStyle/>
          <a:p>
            <a:fld id="{A6678B54-088B-4B41-94F2-AAE5B722C47C}" type="datetimeFigureOut">
              <a:rPr lang="en-GB" smtClean="0"/>
              <a:t>26/05/2020</a:t>
            </a:fld>
            <a:endParaRPr lang="en-GB"/>
          </a:p>
        </p:txBody>
      </p:sp>
      <p:sp>
        <p:nvSpPr>
          <p:cNvPr id="5" name="Footer Placeholder 4">
            <a:extLst>
              <a:ext uri="{FF2B5EF4-FFF2-40B4-BE49-F238E27FC236}">
                <a16:creationId xmlns:a16="http://schemas.microsoft.com/office/drawing/2014/main" id="{6BFEF062-906A-4F40-AC7F-5F777EA5F6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C28C5D-FA79-4C52-A02F-2EC38B48880C}"/>
              </a:ext>
            </a:extLst>
          </p:cNvPr>
          <p:cNvSpPr>
            <a:spLocks noGrp="1"/>
          </p:cNvSpPr>
          <p:nvPr>
            <p:ph type="sldNum" sz="quarter" idx="12"/>
          </p:nvPr>
        </p:nvSpPr>
        <p:spPr/>
        <p:txBody>
          <a:bodyPr/>
          <a:lstStyle/>
          <a:p>
            <a:fld id="{6391F123-BF4B-4105-A0A8-1975A1303929}" type="slidenum">
              <a:rPr lang="en-GB" smtClean="0"/>
              <a:t>‹#›</a:t>
            </a:fld>
            <a:endParaRPr lang="en-GB"/>
          </a:p>
        </p:txBody>
      </p:sp>
    </p:spTree>
    <p:extLst>
      <p:ext uri="{BB962C8B-B14F-4D97-AF65-F5344CB8AC3E}">
        <p14:creationId xmlns:p14="http://schemas.microsoft.com/office/powerpoint/2010/main" val="2331989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FD4B14-B060-495B-A3A6-2B8874A0AAE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02B12D9-0462-45C9-BF60-8D09DCFF0D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A9B04E-5140-4C8A-8351-1BF2E56B4167}"/>
              </a:ext>
            </a:extLst>
          </p:cNvPr>
          <p:cNvSpPr>
            <a:spLocks noGrp="1"/>
          </p:cNvSpPr>
          <p:nvPr>
            <p:ph type="dt" sz="half" idx="10"/>
          </p:nvPr>
        </p:nvSpPr>
        <p:spPr/>
        <p:txBody>
          <a:bodyPr/>
          <a:lstStyle/>
          <a:p>
            <a:fld id="{A6678B54-088B-4B41-94F2-AAE5B722C47C}" type="datetimeFigureOut">
              <a:rPr lang="en-GB" smtClean="0"/>
              <a:t>26/05/2020</a:t>
            </a:fld>
            <a:endParaRPr lang="en-GB"/>
          </a:p>
        </p:txBody>
      </p:sp>
      <p:sp>
        <p:nvSpPr>
          <p:cNvPr id="5" name="Footer Placeholder 4">
            <a:extLst>
              <a:ext uri="{FF2B5EF4-FFF2-40B4-BE49-F238E27FC236}">
                <a16:creationId xmlns:a16="http://schemas.microsoft.com/office/drawing/2014/main" id="{A0EB4E67-D06D-4E4B-B37E-E79C5878A3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D95CF9-4B11-4715-8319-2C8A5882CAFD}"/>
              </a:ext>
            </a:extLst>
          </p:cNvPr>
          <p:cNvSpPr>
            <a:spLocks noGrp="1"/>
          </p:cNvSpPr>
          <p:nvPr>
            <p:ph type="sldNum" sz="quarter" idx="12"/>
          </p:nvPr>
        </p:nvSpPr>
        <p:spPr/>
        <p:txBody>
          <a:bodyPr/>
          <a:lstStyle/>
          <a:p>
            <a:fld id="{6391F123-BF4B-4105-A0A8-1975A1303929}" type="slidenum">
              <a:rPr lang="en-GB" smtClean="0"/>
              <a:t>‹#›</a:t>
            </a:fld>
            <a:endParaRPr lang="en-GB"/>
          </a:p>
        </p:txBody>
      </p:sp>
    </p:spTree>
    <p:extLst>
      <p:ext uri="{BB962C8B-B14F-4D97-AF65-F5344CB8AC3E}">
        <p14:creationId xmlns:p14="http://schemas.microsoft.com/office/powerpoint/2010/main" val="2622480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 column gri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a:xfrm>
            <a:off x="480000" y="6339426"/>
            <a:ext cx="2844800" cy="365125"/>
          </a:xfrm>
        </p:spPr>
        <p:txBody>
          <a:bodyPr/>
          <a:lstStyle/>
          <a:p>
            <a:pPr algn="l"/>
            <a:fld id="{36D27F20-D8C1-984E-B4E4-31D54881C56E}" type="slidenum">
              <a:rPr lang="en-US" smtClean="0"/>
              <a:pPr algn="l"/>
              <a:t>‹#›</a:t>
            </a:fld>
            <a:endParaRPr lang="en-US"/>
          </a:p>
        </p:txBody>
      </p:sp>
      <p:sp>
        <p:nvSpPr>
          <p:cNvPr id="6" name="Text Placeholder 5"/>
          <p:cNvSpPr>
            <a:spLocks noGrp="1"/>
          </p:cNvSpPr>
          <p:nvPr>
            <p:ph type="body" sz="quarter" idx="12"/>
          </p:nvPr>
        </p:nvSpPr>
        <p:spPr>
          <a:xfrm>
            <a:off x="480484" y="2232000"/>
            <a:ext cx="11311467" cy="4127500"/>
          </a:xfrm>
        </p:spPr>
        <p:txBody>
          <a:bodyPr/>
          <a:lstStyle>
            <a:lvl1pPr marL="7937" indent="0">
              <a:buFontTx/>
              <a:buNone/>
              <a:defRPr b="1" baseline="0"/>
            </a:lvl1pPr>
            <a:lvl2pPr marL="225423" indent="0">
              <a:buFontTx/>
              <a:buNone/>
              <a:defRPr/>
            </a:lvl2pPr>
            <a:lvl3pPr marL="914390" indent="0">
              <a:buFontTx/>
              <a:buNone/>
              <a:defRPr b="1"/>
            </a:lvl3pPr>
            <a:lvl4pPr marL="1371585" indent="0">
              <a:buFontTx/>
              <a:buNone/>
              <a:defRPr b="1"/>
            </a:lvl4pPr>
            <a:lvl5pPr marL="1828778" indent="0">
              <a:buFontTx/>
              <a:buNone/>
              <a:defRPr b="1"/>
            </a:lvl5pPr>
          </a:lstStyle>
          <a:p>
            <a:pPr lvl="0"/>
            <a:r>
              <a:rPr lang="en-US"/>
              <a:t>Click to edit Master text styles</a:t>
            </a:r>
          </a:p>
        </p:txBody>
      </p:sp>
    </p:spTree>
    <p:extLst>
      <p:ext uri="{BB962C8B-B14F-4D97-AF65-F5344CB8AC3E}">
        <p14:creationId xmlns:p14="http://schemas.microsoft.com/office/powerpoint/2010/main" val="696438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67B07-A0D2-413F-9796-89967DDDEB9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3DE27F1-7D20-4F64-A5DD-B137C4CD58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EA3508-5405-445E-A311-BFA415D9D5BB}"/>
              </a:ext>
            </a:extLst>
          </p:cNvPr>
          <p:cNvSpPr>
            <a:spLocks noGrp="1"/>
          </p:cNvSpPr>
          <p:nvPr>
            <p:ph type="dt" sz="half" idx="10"/>
          </p:nvPr>
        </p:nvSpPr>
        <p:spPr/>
        <p:txBody>
          <a:bodyPr/>
          <a:lstStyle/>
          <a:p>
            <a:fld id="{A6678B54-088B-4B41-94F2-AAE5B722C47C}" type="datetimeFigureOut">
              <a:rPr lang="en-GB" smtClean="0"/>
              <a:t>26/05/2020</a:t>
            </a:fld>
            <a:endParaRPr lang="en-GB"/>
          </a:p>
        </p:txBody>
      </p:sp>
      <p:sp>
        <p:nvSpPr>
          <p:cNvPr id="5" name="Footer Placeholder 4">
            <a:extLst>
              <a:ext uri="{FF2B5EF4-FFF2-40B4-BE49-F238E27FC236}">
                <a16:creationId xmlns:a16="http://schemas.microsoft.com/office/drawing/2014/main" id="{CF41FE57-E418-4606-98F6-8132DABD15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B7FE40-8E09-4E59-ABB8-3300FE9C526A}"/>
              </a:ext>
            </a:extLst>
          </p:cNvPr>
          <p:cNvSpPr>
            <a:spLocks noGrp="1"/>
          </p:cNvSpPr>
          <p:nvPr>
            <p:ph type="sldNum" sz="quarter" idx="12"/>
          </p:nvPr>
        </p:nvSpPr>
        <p:spPr/>
        <p:txBody>
          <a:bodyPr/>
          <a:lstStyle/>
          <a:p>
            <a:fld id="{6391F123-BF4B-4105-A0A8-1975A1303929}" type="slidenum">
              <a:rPr lang="en-GB" smtClean="0"/>
              <a:t>‹#›</a:t>
            </a:fld>
            <a:endParaRPr lang="en-GB"/>
          </a:p>
        </p:txBody>
      </p:sp>
    </p:spTree>
    <p:extLst>
      <p:ext uri="{BB962C8B-B14F-4D97-AF65-F5344CB8AC3E}">
        <p14:creationId xmlns:p14="http://schemas.microsoft.com/office/powerpoint/2010/main" val="3288642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A15C0-05DD-460D-93DE-96F2A9BDE1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D4199C2-57DC-4748-BDD0-7BD5CC5E75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D69750-C975-485F-B00A-2CD9159E6028}"/>
              </a:ext>
            </a:extLst>
          </p:cNvPr>
          <p:cNvSpPr>
            <a:spLocks noGrp="1"/>
          </p:cNvSpPr>
          <p:nvPr>
            <p:ph type="dt" sz="half" idx="10"/>
          </p:nvPr>
        </p:nvSpPr>
        <p:spPr/>
        <p:txBody>
          <a:bodyPr/>
          <a:lstStyle/>
          <a:p>
            <a:fld id="{A6678B54-088B-4B41-94F2-AAE5B722C47C}" type="datetimeFigureOut">
              <a:rPr lang="en-GB" smtClean="0"/>
              <a:t>26/05/2020</a:t>
            </a:fld>
            <a:endParaRPr lang="en-GB"/>
          </a:p>
        </p:txBody>
      </p:sp>
      <p:sp>
        <p:nvSpPr>
          <p:cNvPr id="5" name="Footer Placeholder 4">
            <a:extLst>
              <a:ext uri="{FF2B5EF4-FFF2-40B4-BE49-F238E27FC236}">
                <a16:creationId xmlns:a16="http://schemas.microsoft.com/office/drawing/2014/main" id="{E7F45D46-6973-4486-8433-2D54BB10B1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27756F-065D-4355-9BDC-60A3D191328C}"/>
              </a:ext>
            </a:extLst>
          </p:cNvPr>
          <p:cNvSpPr>
            <a:spLocks noGrp="1"/>
          </p:cNvSpPr>
          <p:nvPr>
            <p:ph type="sldNum" sz="quarter" idx="12"/>
          </p:nvPr>
        </p:nvSpPr>
        <p:spPr/>
        <p:txBody>
          <a:bodyPr/>
          <a:lstStyle/>
          <a:p>
            <a:fld id="{6391F123-BF4B-4105-A0A8-1975A1303929}" type="slidenum">
              <a:rPr lang="en-GB" smtClean="0"/>
              <a:t>‹#›</a:t>
            </a:fld>
            <a:endParaRPr lang="en-GB"/>
          </a:p>
        </p:txBody>
      </p:sp>
    </p:spTree>
    <p:extLst>
      <p:ext uri="{BB962C8B-B14F-4D97-AF65-F5344CB8AC3E}">
        <p14:creationId xmlns:p14="http://schemas.microsoft.com/office/powerpoint/2010/main" val="841131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B9EE7-4D59-46FB-B82E-16A913B7413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63DCCE2-018D-44FF-8CC4-D3C7E9B781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AA77B37-EB0E-4196-AA51-DCA1D948F1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9E86F2-AB4D-4306-9472-5E581E1AE303}"/>
              </a:ext>
            </a:extLst>
          </p:cNvPr>
          <p:cNvSpPr>
            <a:spLocks noGrp="1"/>
          </p:cNvSpPr>
          <p:nvPr>
            <p:ph type="dt" sz="half" idx="10"/>
          </p:nvPr>
        </p:nvSpPr>
        <p:spPr/>
        <p:txBody>
          <a:bodyPr/>
          <a:lstStyle/>
          <a:p>
            <a:fld id="{A6678B54-088B-4B41-94F2-AAE5B722C47C}" type="datetimeFigureOut">
              <a:rPr lang="en-GB" smtClean="0"/>
              <a:t>26/05/2020</a:t>
            </a:fld>
            <a:endParaRPr lang="en-GB"/>
          </a:p>
        </p:txBody>
      </p:sp>
      <p:sp>
        <p:nvSpPr>
          <p:cNvPr id="6" name="Footer Placeholder 5">
            <a:extLst>
              <a:ext uri="{FF2B5EF4-FFF2-40B4-BE49-F238E27FC236}">
                <a16:creationId xmlns:a16="http://schemas.microsoft.com/office/drawing/2014/main" id="{0E8725FF-C78B-43EC-9069-C89DCFF1D4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B7B0CC-2361-446E-929B-B907A70140D8}"/>
              </a:ext>
            </a:extLst>
          </p:cNvPr>
          <p:cNvSpPr>
            <a:spLocks noGrp="1"/>
          </p:cNvSpPr>
          <p:nvPr>
            <p:ph type="sldNum" sz="quarter" idx="12"/>
          </p:nvPr>
        </p:nvSpPr>
        <p:spPr/>
        <p:txBody>
          <a:bodyPr/>
          <a:lstStyle/>
          <a:p>
            <a:fld id="{6391F123-BF4B-4105-A0A8-1975A1303929}" type="slidenum">
              <a:rPr lang="en-GB" smtClean="0"/>
              <a:t>‹#›</a:t>
            </a:fld>
            <a:endParaRPr lang="en-GB"/>
          </a:p>
        </p:txBody>
      </p:sp>
    </p:spTree>
    <p:extLst>
      <p:ext uri="{BB962C8B-B14F-4D97-AF65-F5344CB8AC3E}">
        <p14:creationId xmlns:p14="http://schemas.microsoft.com/office/powerpoint/2010/main" val="2781771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F5074-14DB-4CDB-9CA8-DEAEFF2C50B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3D0BDC7-595D-4FB0-A12A-98BFD4B1D8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ACDBF2-D7BF-4374-B9E9-9DB32FE8DF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4D06BE8-561D-4425-AD9C-33E523F85E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BD8910-A878-4A35-A800-A2992FB6FA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C42ABC4-2397-4EDB-8D37-47E89EBA471B}"/>
              </a:ext>
            </a:extLst>
          </p:cNvPr>
          <p:cNvSpPr>
            <a:spLocks noGrp="1"/>
          </p:cNvSpPr>
          <p:nvPr>
            <p:ph type="dt" sz="half" idx="10"/>
          </p:nvPr>
        </p:nvSpPr>
        <p:spPr/>
        <p:txBody>
          <a:bodyPr/>
          <a:lstStyle/>
          <a:p>
            <a:fld id="{A6678B54-088B-4B41-94F2-AAE5B722C47C}" type="datetimeFigureOut">
              <a:rPr lang="en-GB" smtClean="0"/>
              <a:t>26/05/2020</a:t>
            </a:fld>
            <a:endParaRPr lang="en-GB"/>
          </a:p>
        </p:txBody>
      </p:sp>
      <p:sp>
        <p:nvSpPr>
          <p:cNvPr id="8" name="Footer Placeholder 7">
            <a:extLst>
              <a:ext uri="{FF2B5EF4-FFF2-40B4-BE49-F238E27FC236}">
                <a16:creationId xmlns:a16="http://schemas.microsoft.com/office/drawing/2014/main" id="{6C9AA97A-064E-4151-94FB-1CBE9A79E02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EB441B8-87D6-4B09-A3C6-125B19DDD909}"/>
              </a:ext>
            </a:extLst>
          </p:cNvPr>
          <p:cNvSpPr>
            <a:spLocks noGrp="1"/>
          </p:cNvSpPr>
          <p:nvPr>
            <p:ph type="sldNum" sz="quarter" idx="12"/>
          </p:nvPr>
        </p:nvSpPr>
        <p:spPr/>
        <p:txBody>
          <a:bodyPr/>
          <a:lstStyle/>
          <a:p>
            <a:fld id="{6391F123-BF4B-4105-A0A8-1975A1303929}" type="slidenum">
              <a:rPr lang="en-GB" smtClean="0"/>
              <a:t>‹#›</a:t>
            </a:fld>
            <a:endParaRPr lang="en-GB"/>
          </a:p>
        </p:txBody>
      </p:sp>
    </p:spTree>
    <p:extLst>
      <p:ext uri="{BB962C8B-B14F-4D97-AF65-F5344CB8AC3E}">
        <p14:creationId xmlns:p14="http://schemas.microsoft.com/office/powerpoint/2010/main" val="947715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5ACCF-8F54-4E9C-958E-BC366C8B165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30CBE7C-0FD2-4E44-8D01-EF3A881C8C62}"/>
              </a:ext>
            </a:extLst>
          </p:cNvPr>
          <p:cNvSpPr>
            <a:spLocks noGrp="1"/>
          </p:cNvSpPr>
          <p:nvPr>
            <p:ph type="dt" sz="half" idx="10"/>
          </p:nvPr>
        </p:nvSpPr>
        <p:spPr/>
        <p:txBody>
          <a:bodyPr/>
          <a:lstStyle/>
          <a:p>
            <a:fld id="{A6678B54-088B-4B41-94F2-AAE5B722C47C}" type="datetimeFigureOut">
              <a:rPr lang="en-GB" smtClean="0"/>
              <a:t>26/05/2020</a:t>
            </a:fld>
            <a:endParaRPr lang="en-GB"/>
          </a:p>
        </p:txBody>
      </p:sp>
      <p:sp>
        <p:nvSpPr>
          <p:cNvPr id="4" name="Footer Placeholder 3">
            <a:extLst>
              <a:ext uri="{FF2B5EF4-FFF2-40B4-BE49-F238E27FC236}">
                <a16:creationId xmlns:a16="http://schemas.microsoft.com/office/drawing/2014/main" id="{87EAC4FE-171C-48CA-BA05-5A048E6EF45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F3AF64E-3B62-47A8-83ED-10F9E05D2DDC}"/>
              </a:ext>
            </a:extLst>
          </p:cNvPr>
          <p:cNvSpPr>
            <a:spLocks noGrp="1"/>
          </p:cNvSpPr>
          <p:nvPr>
            <p:ph type="sldNum" sz="quarter" idx="12"/>
          </p:nvPr>
        </p:nvSpPr>
        <p:spPr/>
        <p:txBody>
          <a:bodyPr/>
          <a:lstStyle/>
          <a:p>
            <a:fld id="{6391F123-BF4B-4105-A0A8-1975A1303929}" type="slidenum">
              <a:rPr lang="en-GB" smtClean="0"/>
              <a:t>‹#›</a:t>
            </a:fld>
            <a:endParaRPr lang="en-GB"/>
          </a:p>
        </p:txBody>
      </p:sp>
    </p:spTree>
    <p:extLst>
      <p:ext uri="{BB962C8B-B14F-4D97-AF65-F5344CB8AC3E}">
        <p14:creationId xmlns:p14="http://schemas.microsoft.com/office/powerpoint/2010/main" val="1765989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99F568-66D9-4B47-AB4E-C5B0B483259B}"/>
              </a:ext>
            </a:extLst>
          </p:cNvPr>
          <p:cNvSpPr>
            <a:spLocks noGrp="1"/>
          </p:cNvSpPr>
          <p:nvPr>
            <p:ph type="dt" sz="half" idx="10"/>
          </p:nvPr>
        </p:nvSpPr>
        <p:spPr/>
        <p:txBody>
          <a:bodyPr/>
          <a:lstStyle/>
          <a:p>
            <a:fld id="{A6678B54-088B-4B41-94F2-AAE5B722C47C}" type="datetimeFigureOut">
              <a:rPr lang="en-GB" smtClean="0"/>
              <a:t>26/05/2020</a:t>
            </a:fld>
            <a:endParaRPr lang="en-GB"/>
          </a:p>
        </p:txBody>
      </p:sp>
      <p:sp>
        <p:nvSpPr>
          <p:cNvPr id="3" name="Footer Placeholder 2">
            <a:extLst>
              <a:ext uri="{FF2B5EF4-FFF2-40B4-BE49-F238E27FC236}">
                <a16:creationId xmlns:a16="http://schemas.microsoft.com/office/drawing/2014/main" id="{E821A6C3-91D4-4DD3-B7B2-3456E92DDB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CC1D070-D424-4802-8156-862FA2826246}"/>
              </a:ext>
            </a:extLst>
          </p:cNvPr>
          <p:cNvSpPr>
            <a:spLocks noGrp="1"/>
          </p:cNvSpPr>
          <p:nvPr>
            <p:ph type="sldNum" sz="quarter" idx="12"/>
          </p:nvPr>
        </p:nvSpPr>
        <p:spPr/>
        <p:txBody>
          <a:bodyPr/>
          <a:lstStyle/>
          <a:p>
            <a:fld id="{6391F123-BF4B-4105-A0A8-1975A1303929}" type="slidenum">
              <a:rPr lang="en-GB" smtClean="0"/>
              <a:t>‹#›</a:t>
            </a:fld>
            <a:endParaRPr lang="en-GB"/>
          </a:p>
        </p:txBody>
      </p:sp>
    </p:spTree>
    <p:extLst>
      <p:ext uri="{BB962C8B-B14F-4D97-AF65-F5344CB8AC3E}">
        <p14:creationId xmlns:p14="http://schemas.microsoft.com/office/powerpoint/2010/main" val="1425352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08228-0B69-497E-A248-F13A35DC81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37C66F2-0819-4582-84D1-AC1FD908EE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6B4F80A-6AF7-4649-B86F-EF1042C626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40C8CA-0E9F-4944-9943-4CC2DB22A9C2}"/>
              </a:ext>
            </a:extLst>
          </p:cNvPr>
          <p:cNvSpPr>
            <a:spLocks noGrp="1"/>
          </p:cNvSpPr>
          <p:nvPr>
            <p:ph type="dt" sz="half" idx="10"/>
          </p:nvPr>
        </p:nvSpPr>
        <p:spPr/>
        <p:txBody>
          <a:bodyPr/>
          <a:lstStyle/>
          <a:p>
            <a:fld id="{A6678B54-088B-4B41-94F2-AAE5B722C47C}" type="datetimeFigureOut">
              <a:rPr lang="en-GB" smtClean="0"/>
              <a:t>26/05/2020</a:t>
            </a:fld>
            <a:endParaRPr lang="en-GB"/>
          </a:p>
        </p:txBody>
      </p:sp>
      <p:sp>
        <p:nvSpPr>
          <p:cNvPr id="6" name="Footer Placeholder 5">
            <a:extLst>
              <a:ext uri="{FF2B5EF4-FFF2-40B4-BE49-F238E27FC236}">
                <a16:creationId xmlns:a16="http://schemas.microsoft.com/office/drawing/2014/main" id="{1910304B-523A-425E-A479-A836BD9623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D39D31B-FCA1-4BF7-9F9A-C312BC1F83A0}"/>
              </a:ext>
            </a:extLst>
          </p:cNvPr>
          <p:cNvSpPr>
            <a:spLocks noGrp="1"/>
          </p:cNvSpPr>
          <p:nvPr>
            <p:ph type="sldNum" sz="quarter" idx="12"/>
          </p:nvPr>
        </p:nvSpPr>
        <p:spPr/>
        <p:txBody>
          <a:bodyPr/>
          <a:lstStyle/>
          <a:p>
            <a:fld id="{6391F123-BF4B-4105-A0A8-1975A1303929}" type="slidenum">
              <a:rPr lang="en-GB" smtClean="0"/>
              <a:t>‹#›</a:t>
            </a:fld>
            <a:endParaRPr lang="en-GB"/>
          </a:p>
        </p:txBody>
      </p:sp>
    </p:spTree>
    <p:extLst>
      <p:ext uri="{BB962C8B-B14F-4D97-AF65-F5344CB8AC3E}">
        <p14:creationId xmlns:p14="http://schemas.microsoft.com/office/powerpoint/2010/main" val="3259405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BAE9B-26EF-4C78-8146-A377465271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20DEA04-3B8A-4955-9F96-87AFDA997A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2927B1B-9CD7-4D42-B873-415AAB042F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048726-AFDC-4688-B404-745A78607216}"/>
              </a:ext>
            </a:extLst>
          </p:cNvPr>
          <p:cNvSpPr>
            <a:spLocks noGrp="1"/>
          </p:cNvSpPr>
          <p:nvPr>
            <p:ph type="dt" sz="half" idx="10"/>
          </p:nvPr>
        </p:nvSpPr>
        <p:spPr/>
        <p:txBody>
          <a:bodyPr/>
          <a:lstStyle/>
          <a:p>
            <a:fld id="{A6678B54-088B-4B41-94F2-AAE5B722C47C}" type="datetimeFigureOut">
              <a:rPr lang="en-GB" smtClean="0"/>
              <a:t>26/05/2020</a:t>
            </a:fld>
            <a:endParaRPr lang="en-GB"/>
          </a:p>
        </p:txBody>
      </p:sp>
      <p:sp>
        <p:nvSpPr>
          <p:cNvPr id="6" name="Footer Placeholder 5">
            <a:extLst>
              <a:ext uri="{FF2B5EF4-FFF2-40B4-BE49-F238E27FC236}">
                <a16:creationId xmlns:a16="http://schemas.microsoft.com/office/drawing/2014/main" id="{91DBB4F0-9894-4682-9063-5E0A646422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2D094F1-6BA8-49DA-BBB0-7523BA54FE37}"/>
              </a:ext>
            </a:extLst>
          </p:cNvPr>
          <p:cNvSpPr>
            <a:spLocks noGrp="1"/>
          </p:cNvSpPr>
          <p:nvPr>
            <p:ph type="sldNum" sz="quarter" idx="12"/>
          </p:nvPr>
        </p:nvSpPr>
        <p:spPr/>
        <p:txBody>
          <a:bodyPr/>
          <a:lstStyle/>
          <a:p>
            <a:fld id="{6391F123-BF4B-4105-A0A8-1975A1303929}" type="slidenum">
              <a:rPr lang="en-GB" smtClean="0"/>
              <a:t>‹#›</a:t>
            </a:fld>
            <a:endParaRPr lang="en-GB"/>
          </a:p>
        </p:txBody>
      </p:sp>
    </p:spTree>
    <p:extLst>
      <p:ext uri="{BB962C8B-B14F-4D97-AF65-F5344CB8AC3E}">
        <p14:creationId xmlns:p14="http://schemas.microsoft.com/office/powerpoint/2010/main" val="54593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4F9F01-31EF-4C0A-8DA3-89323959B0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CC22582-EE07-4483-999D-A53C96AE54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EC1B0E-2ECA-4873-A118-213A95A3DD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678B54-088B-4B41-94F2-AAE5B722C47C}" type="datetimeFigureOut">
              <a:rPr lang="en-GB" smtClean="0"/>
              <a:t>26/05/2020</a:t>
            </a:fld>
            <a:endParaRPr lang="en-GB"/>
          </a:p>
        </p:txBody>
      </p:sp>
      <p:sp>
        <p:nvSpPr>
          <p:cNvPr id="5" name="Footer Placeholder 4">
            <a:extLst>
              <a:ext uri="{FF2B5EF4-FFF2-40B4-BE49-F238E27FC236}">
                <a16:creationId xmlns:a16="http://schemas.microsoft.com/office/drawing/2014/main" id="{170A3BF7-97D7-462C-A6E9-6B49E06E7A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0C6FFBE-A3B5-4E74-8760-E3FA706523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91F123-BF4B-4105-A0A8-1975A1303929}" type="slidenum">
              <a:rPr lang="en-GB" smtClean="0"/>
              <a:t>‹#›</a:t>
            </a:fld>
            <a:endParaRPr lang="en-GB"/>
          </a:p>
        </p:txBody>
      </p:sp>
    </p:spTree>
    <p:extLst>
      <p:ext uri="{BB962C8B-B14F-4D97-AF65-F5344CB8AC3E}">
        <p14:creationId xmlns:p14="http://schemas.microsoft.com/office/powerpoint/2010/main" val="2984514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C7D4EE1-CD23-4234-9ED1-2B7C519C6C93}"/>
              </a:ext>
            </a:extLst>
          </p:cNvPr>
          <p:cNvSpPr txBox="1"/>
          <p:nvPr/>
        </p:nvSpPr>
        <p:spPr>
          <a:xfrm>
            <a:off x="1830977" y="5221698"/>
            <a:ext cx="8960418" cy="1600438"/>
          </a:xfrm>
          <a:prstGeom prst="rect">
            <a:avLst/>
          </a:prstGeom>
          <a:noFill/>
        </p:spPr>
        <p:txBody>
          <a:bodyPr wrap="square" rtlCol="0">
            <a:spAutoFit/>
          </a:bodyPr>
          <a:lstStyle/>
          <a:p>
            <a:r>
              <a:rPr lang="en-GB" sz="1400" dirty="0"/>
              <a:t>The forecast spike in conveyancing activity / resource required (next slide) is a result of the larger % of cases than normal that have been progressed during the lockdown and are now close to completion (A to B). Cases in the period immediately prior to and following exchange and completion (C) require more significantly more input (per case / per week) than cases that are ‘mid-flight’ (D). Completion related activity will not reach ‘normal’ levels until c.13 weeks after live instruction levels return to ‘normal’ which in itself won’t be until c.8 weeks after property listings return to normal.</a:t>
            </a:r>
          </a:p>
          <a:p>
            <a:endParaRPr lang="en-GB" sz="1400" dirty="0"/>
          </a:p>
          <a:p>
            <a:r>
              <a:rPr lang="en-GB" sz="1400" dirty="0"/>
              <a:t>This means that there is likely to be a spike of activity in the short term followed by a slow build.</a:t>
            </a:r>
          </a:p>
        </p:txBody>
      </p:sp>
      <p:grpSp>
        <p:nvGrpSpPr>
          <p:cNvPr id="29" name="Group 28">
            <a:extLst>
              <a:ext uri="{FF2B5EF4-FFF2-40B4-BE49-F238E27FC236}">
                <a16:creationId xmlns:a16="http://schemas.microsoft.com/office/drawing/2014/main" id="{8DFC028A-2DCD-43B0-8E7A-CD16B39845BE}"/>
              </a:ext>
            </a:extLst>
          </p:cNvPr>
          <p:cNvGrpSpPr/>
          <p:nvPr/>
        </p:nvGrpSpPr>
        <p:grpSpPr>
          <a:xfrm>
            <a:off x="1537479" y="-897986"/>
            <a:ext cx="10206390" cy="6070061"/>
            <a:chOff x="1537479" y="-897986"/>
            <a:chExt cx="10206390" cy="6070061"/>
          </a:xfrm>
        </p:grpSpPr>
        <p:sp>
          <p:nvSpPr>
            <p:cNvPr id="8" name="TextBox 7">
              <a:extLst>
                <a:ext uri="{FF2B5EF4-FFF2-40B4-BE49-F238E27FC236}">
                  <a16:creationId xmlns:a16="http://schemas.microsoft.com/office/drawing/2014/main" id="{8E3EB801-A0AB-4B2E-97BA-91BFDBAF3B91}"/>
                </a:ext>
              </a:extLst>
            </p:cNvPr>
            <p:cNvSpPr txBox="1"/>
            <p:nvPr/>
          </p:nvSpPr>
          <p:spPr>
            <a:xfrm>
              <a:off x="4928235" y="1004570"/>
              <a:ext cx="1167763" cy="1015663"/>
            </a:xfrm>
            <a:prstGeom prst="rect">
              <a:avLst/>
            </a:prstGeom>
            <a:solidFill>
              <a:schemeClr val="bg1"/>
            </a:solidFill>
          </p:spPr>
          <p:txBody>
            <a:bodyPr wrap="square" rtlCol="0">
              <a:spAutoFit/>
            </a:bodyPr>
            <a:lstStyle/>
            <a:p>
              <a:r>
                <a:rPr lang="en-GB" sz="1200" dirty="0"/>
                <a:t>Average Completion is 13 weeks</a:t>
              </a:r>
            </a:p>
            <a:p>
              <a:r>
                <a:rPr lang="en-GB" sz="1200" dirty="0"/>
                <a:t>80% +/- 30 days of average</a:t>
              </a:r>
            </a:p>
          </p:txBody>
        </p:sp>
        <p:sp>
          <p:nvSpPr>
            <p:cNvPr id="12" name="Rectangle 11">
              <a:extLst>
                <a:ext uri="{FF2B5EF4-FFF2-40B4-BE49-F238E27FC236}">
                  <a16:creationId xmlns:a16="http://schemas.microsoft.com/office/drawing/2014/main" id="{7C5072E6-F25D-4BC3-9C1E-26F7E10228E7}"/>
                </a:ext>
              </a:extLst>
            </p:cNvPr>
            <p:cNvSpPr/>
            <p:nvPr/>
          </p:nvSpPr>
          <p:spPr>
            <a:xfrm>
              <a:off x="7432646" y="623570"/>
              <a:ext cx="4298169" cy="26327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7BBA02F6-5878-4445-BF00-F88E53C54C9D}"/>
                </a:ext>
              </a:extLst>
            </p:cNvPr>
            <p:cNvSpPr/>
            <p:nvPr/>
          </p:nvSpPr>
          <p:spPr>
            <a:xfrm>
              <a:off x="7432646" y="623570"/>
              <a:ext cx="4304545" cy="26327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CC396039-84F7-417B-9C55-AEE20429F1F1}"/>
                </a:ext>
              </a:extLst>
            </p:cNvPr>
            <p:cNvPicPr>
              <a:picLocks noChangeAspect="1"/>
            </p:cNvPicPr>
            <p:nvPr/>
          </p:nvPicPr>
          <p:blipFill>
            <a:blip r:embed="rId2"/>
            <a:stretch>
              <a:fillRect/>
            </a:stretch>
          </p:blipFill>
          <p:spPr>
            <a:xfrm>
              <a:off x="1830977" y="136253"/>
              <a:ext cx="7563894" cy="5035822"/>
            </a:xfrm>
            <a:prstGeom prst="rect">
              <a:avLst/>
            </a:prstGeom>
          </p:spPr>
        </p:pic>
        <p:cxnSp>
          <p:nvCxnSpPr>
            <p:cNvPr id="6" name="Straight Connector 5">
              <a:extLst>
                <a:ext uri="{FF2B5EF4-FFF2-40B4-BE49-F238E27FC236}">
                  <a16:creationId xmlns:a16="http://schemas.microsoft.com/office/drawing/2014/main" id="{E88D9A5A-8437-4F56-9FCF-F9FBC0BD8EBD}"/>
                </a:ext>
              </a:extLst>
            </p:cNvPr>
            <p:cNvCxnSpPr/>
            <p:nvPr/>
          </p:nvCxnSpPr>
          <p:spPr>
            <a:xfrm flipV="1">
              <a:off x="5394960" y="623570"/>
              <a:ext cx="0" cy="373888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A83F0DBF-7A9B-442D-8C2C-52B704B9B0A1}"/>
                </a:ext>
              </a:extLst>
            </p:cNvPr>
            <p:cNvCxnSpPr/>
            <p:nvPr/>
          </p:nvCxnSpPr>
          <p:spPr>
            <a:xfrm flipV="1">
              <a:off x="4375785" y="652145"/>
              <a:ext cx="0" cy="37388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5147BB4-9051-4137-903F-DE764B44623B}"/>
                </a:ext>
              </a:extLst>
            </p:cNvPr>
            <p:cNvCxnSpPr/>
            <p:nvPr/>
          </p:nvCxnSpPr>
          <p:spPr>
            <a:xfrm flipV="1">
              <a:off x="6461760" y="652145"/>
              <a:ext cx="0" cy="373888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39BF3200-05C5-403E-B917-305072543816}"/>
                </a:ext>
              </a:extLst>
            </p:cNvPr>
            <p:cNvSpPr txBox="1"/>
            <p:nvPr/>
          </p:nvSpPr>
          <p:spPr>
            <a:xfrm>
              <a:off x="4369795" y="602522"/>
              <a:ext cx="324128" cy="369332"/>
            </a:xfrm>
            <a:prstGeom prst="rect">
              <a:avLst/>
            </a:prstGeom>
            <a:noFill/>
          </p:spPr>
          <p:txBody>
            <a:bodyPr wrap="none" rtlCol="0">
              <a:spAutoFit/>
            </a:bodyPr>
            <a:lstStyle/>
            <a:p>
              <a:r>
                <a:rPr lang="en-GB" b="1" dirty="0"/>
                <a:t>A</a:t>
              </a:r>
            </a:p>
          </p:txBody>
        </p:sp>
        <p:sp>
          <p:nvSpPr>
            <p:cNvPr id="18" name="TextBox 17">
              <a:extLst>
                <a:ext uri="{FF2B5EF4-FFF2-40B4-BE49-F238E27FC236}">
                  <a16:creationId xmlns:a16="http://schemas.microsoft.com/office/drawing/2014/main" id="{3815C56A-BB19-420F-8F7A-17F57B5A3091}"/>
                </a:ext>
              </a:extLst>
            </p:cNvPr>
            <p:cNvSpPr txBox="1"/>
            <p:nvPr/>
          </p:nvSpPr>
          <p:spPr>
            <a:xfrm>
              <a:off x="6184446" y="562729"/>
              <a:ext cx="314510" cy="369332"/>
            </a:xfrm>
            <a:prstGeom prst="rect">
              <a:avLst/>
            </a:prstGeom>
            <a:noFill/>
          </p:spPr>
          <p:txBody>
            <a:bodyPr wrap="none" rtlCol="0">
              <a:spAutoFit/>
            </a:bodyPr>
            <a:lstStyle/>
            <a:p>
              <a:r>
                <a:rPr lang="en-GB" b="1" dirty="0"/>
                <a:t>B</a:t>
              </a:r>
            </a:p>
          </p:txBody>
        </p:sp>
        <p:sp>
          <p:nvSpPr>
            <p:cNvPr id="21" name="TextBox 20">
              <a:extLst>
                <a:ext uri="{FF2B5EF4-FFF2-40B4-BE49-F238E27FC236}">
                  <a16:creationId xmlns:a16="http://schemas.microsoft.com/office/drawing/2014/main" id="{13824347-4CE6-451D-8666-D6C20884D6CD}"/>
                </a:ext>
              </a:extLst>
            </p:cNvPr>
            <p:cNvSpPr txBox="1"/>
            <p:nvPr/>
          </p:nvSpPr>
          <p:spPr>
            <a:xfrm rot="16200000">
              <a:off x="15999" y="1690622"/>
              <a:ext cx="3370347" cy="261610"/>
            </a:xfrm>
            <a:prstGeom prst="rect">
              <a:avLst/>
            </a:prstGeom>
            <a:noFill/>
          </p:spPr>
          <p:txBody>
            <a:bodyPr wrap="square" rtlCol="0">
              <a:spAutoFit/>
            </a:bodyPr>
            <a:lstStyle/>
            <a:p>
              <a:r>
                <a:rPr lang="en-GB" sz="1100" dirty="0">
                  <a:solidFill>
                    <a:schemeClr val="tx1">
                      <a:lumMod val="50000"/>
                      <a:lumOff val="50000"/>
                    </a:schemeClr>
                  </a:solidFill>
                </a:rPr>
                <a:t>% of pipeline of active cases</a:t>
              </a:r>
            </a:p>
          </p:txBody>
        </p:sp>
        <p:cxnSp>
          <p:nvCxnSpPr>
            <p:cNvPr id="22" name="Straight Connector 21">
              <a:extLst>
                <a:ext uri="{FF2B5EF4-FFF2-40B4-BE49-F238E27FC236}">
                  <a16:creationId xmlns:a16="http://schemas.microsoft.com/office/drawing/2014/main" id="{062B3756-5A23-43BB-88F2-48F6B782BBE5}"/>
                </a:ext>
              </a:extLst>
            </p:cNvPr>
            <p:cNvCxnSpPr>
              <a:cxnSpLocks/>
            </p:cNvCxnSpPr>
            <p:nvPr/>
          </p:nvCxnSpPr>
          <p:spPr>
            <a:xfrm>
              <a:off x="1782752" y="136253"/>
              <a:ext cx="20446" cy="503582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18FB18EF-EAB8-442D-A23D-66A4133B8756}"/>
                </a:ext>
              </a:extLst>
            </p:cNvPr>
            <p:cNvCxnSpPr/>
            <p:nvPr/>
          </p:nvCxnSpPr>
          <p:spPr>
            <a:xfrm>
              <a:off x="1830977" y="136253"/>
              <a:ext cx="0" cy="503582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F1F02948-1360-4B04-8320-D023489B7126}"/>
                </a:ext>
              </a:extLst>
            </p:cNvPr>
            <p:cNvSpPr txBox="1"/>
            <p:nvPr/>
          </p:nvSpPr>
          <p:spPr>
            <a:xfrm>
              <a:off x="3656298" y="4706963"/>
              <a:ext cx="1426994" cy="261610"/>
            </a:xfrm>
            <a:prstGeom prst="rect">
              <a:avLst/>
            </a:prstGeom>
            <a:noFill/>
          </p:spPr>
          <p:txBody>
            <a:bodyPr wrap="none" rtlCol="0">
              <a:spAutoFit/>
            </a:bodyPr>
            <a:lstStyle/>
            <a:p>
              <a:r>
                <a:rPr lang="en-GB" sz="1100" dirty="0">
                  <a:solidFill>
                    <a:schemeClr val="tx1">
                      <a:lumMod val="50000"/>
                      <a:lumOff val="50000"/>
                    </a:schemeClr>
                  </a:solidFill>
                </a:rPr>
                <a:t>Days since instruction</a:t>
              </a:r>
            </a:p>
          </p:txBody>
        </p:sp>
        <p:sp>
          <p:nvSpPr>
            <p:cNvPr id="23" name="Rectangle 22">
              <a:extLst>
                <a:ext uri="{FF2B5EF4-FFF2-40B4-BE49-F238E27FC236}">
                  <a16:creationId xmlns:a16="http://schemas.microsoft.com/office/drawing/2014/main" id="{3B602DBC-9E49-4DB1-B904-92E230DBFAFB}"/>
                </a:ext>
              </a:extLst>
            </p:cNvPr>
            <p:cNvSpPr/>
            <p:nvPr/>
          </p:nvSpPr>
          <p:spPr>
            <a:xfrm>
              <a:off x="1537479" y="136253"/>
              <a:ext cx="7857392" cy="503582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4C1BCB52-F580-4B07-B6FB-76A7FC09F18B}"/>
                </a:ext>
              </a:extLst>
            </p:cNvPr>
            <p:cNvPicPr>
              <a:picLocks noChangeAspect="1"/>
            </p:cNvPicPr>
            <p:nvPr/>
          </p:nvPicPr>
          <p:blipFill>
            <a:blip r:embed="rId3"/>
            <a:stretch>
              <a:fillRect/>
            </a:stretch>
          </p:blipFill>
          <p:spPr>
            <a:xfrm>
              <a:off x="7629734" y="623570"/>
              <a:ext cx="4101084" cy="2632714"/>
            </a:xfrm>
            <a:prstGeom prst="rect">
              <a:avLst/>
            </a:prstGeom>
            <a:ln>
              <a:solidFill>
                <a:schemeClr val="tx1"/>
              </a:solidFill>
            </a:ln>
          </p:spPr>
        </p:pic>
        <p:sp>
          <p:nvSpPr>
            <p:cNvPr id="11" name="Oval 10">
              <a:extLst>
                <a:ext uri="{FF2B5EF4-FFF2-40B4-BE49-F238E27FC236}">
                  <a16:creationId xmlns:a16="http://schemas.microsoft.com/office/drawing/2014/main" id="{9844561F-D140-4D93-92AA-8712CD6D1AF6}"/>
                </a:ext>
              </a:extLst>
            </p:cNvPr>
            <p:cNvSpPr/>
            <p:nvPr/>
          </p:nvSpPr>
          <p:spPr>
            <a:xfrm>
              <a:off x="10868025" y="1619250"/>
              <a:ext cx="862793" cy="11049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a:extLst>
                <a:ext uri="{FF2B5EF4-FFF2-40B4-BE49-F238E27FC236}">
                  <a16:creationId xmlns:a16="http://schemas.microsoft.com/office/drawing/2014/main" id="{0F2993BA-734E-47EF-BD56-6D327E510577}"/>
                </a:ext>
              </a:extLst>
            </p:cNvPr>
            <p:cNvSpPr txBox="1"/>
            <p:nvPr/>
          </p:nvSpPr>
          <p:spPr>
            <a:xfrm>
              <a:off x="11299421" y="1667629"/>
              <a:ext cx="306494" cy="369332"/>
            </a:xfrm>
            <a:prstGeom prst="rect">
              <a:avLst/>
            </a:prstGeom>
            <a:noFill/>
          </p:spPr>
          <p:txBody>
            <a:bodyPr wrap="none" rtlCol="0">
              <a:spAutoFit/>
            </a:bodyPr>
            <a:lstStyle/>
            <a:p>
              <a:r>
                <a:rPr lang="en-GB" b="1" dirty="0"/>
                <a:t>C</a:t>
              </a:r>
            </a:p>
          </p:txBody>
        </p:sp>
        <p:sp>
          <p:nvSpPr>
            <p:cNvPr id="20" name="TextBox 19">
              <a:extLst>
                <a:ext uri="{FF2B5EF4-FFF2-40B4-BE49-F238E27FC236}">
                  <a16:creationId xmlns:a16="http://schemas.microsoft.com/office/drawing/2014/main" id="{2F9ABC5E-F83E-4AFD-B52E-BE4F3375CB7D}"/>
                </a:ext>
              </a:extLst>
            </p:cNvPr>
            <p:cNvSpPr txBox="1"/>
            <p:nvPr/>
          </p:nvSpPr>
          <p:spPr>
            <a:xfrm>
              <a:off x="10095908" y="1954768"/>
              <a:ext cx="330540" cy="369332"/>
            </a:xfrm>
            <a:prstGeom prst="rect">
              <a:avLst/>
            </a:prstGeom>
            <a:noFill/>
          </p:spPr>
          <p:txBody>
            <a:bodyPr wrap="none" rtlCol="0">
              <a:spAutoFit/>
            </a:bodyPr>
            <a:lstStyle/>
            <a:p>
              <a:r>
                <a:rPr lang="en-GB" b="1" dirty="0"/>
                <a:t>D</a:t>
              </a:r>
            </a:p>
          </p:txBody>
        </p:sp>
        <p:sp>
          <p:nvSpPr>
            <p:cNvPr id="26" name="Rectangle 25">
              <a:extLst>
                <a:ext uri="{FF2B5EF4-FFF2-40B4-BE49-F238E27FC236}">
                  <a16:creationId xmlns:a16="http://schemas.microsoft.com/office/drawing/2014/main" id="{6E98701D-1010-4177-AC05-B544AF709318}"/>
                </a:ext>
              </a:extLst>
            </p:cNvPr>
            <p:cNvSpPr/>
            <p:nvPr/>
          </p:nvSpPr>
          <p:spPr>
            <a:xfrm>
              <a:off x="7337606" y="602522"/>
              <a:ext cx="314509" cy="26327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DC7AD49F-6121-4283-AE04-0577850AF049}"/>
                </a:ext>
              </a:extLst>
            </p:cNvPr>
            <p:cNvSpPr txBox="1"/>
            <p:nvPr/>
          </p:nvSpPr>
          <p:spPr>
            <a:xfrm rot="16200000">
              <a:off x="5805366" y="656383"/>
              <a:ext cx="3370347" cy="261610"/>
            </a:xfrm>
            <a:prstGeom prst="rect">
              <a:avLst/>
            </a:prstGeom>
            <a:noFill/>
          </p:spPr>
          <p:txBody>
            <a:bodyPr wrap="square" rtlCol="0">
              <a:spAutoFit/>
            </a:bodyPr>
            <a:lstStyle/>
            <a:p>
              <a:r>
                <a:rPr lang="en-GB" sz="1100" dirty="0">
                  <a:solidFill>
                    <a:schemeClr val="tx1">
                      <a:lumMod val="50000"/>
                      <a:lumOff val="50000"/>
                    </a:schemeClr>
                  </a:solidFill>
                </a:rPr>
                <a:t>Ave  % of activity per week</a:t>
              </a:r>
            </a:p>
          </p:txBody>
        </p:sp>
        <p:sp>
          <p:nvSpPr>
            <p:cNvPr id="28" name="Rectangle 27">
              <a:extLst>
                <a:ext uri="{FF2B5EF4-FFF2-40B4-BE49-F238E27FC236}">
                  <a16:creationId xmlns:a16="http://schemas.microsoft.com/office/drawing/2014/main" id="{954C6978-26F6-4993-8FC3-D071659A5150}"/>
                </a:ext>
              </a:extLst>
            </p:cNvPr>
            <p:cNvSpPr/>
            <p:nvPr/>
          </p:nvSpPr>
          <p:spPr>
            <a:xfrm>
              <a:off x="7359734" y="602522"/>
              <a:ext cx="4384135" cy="26537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Connector 12">
              <a:extLst>
                <a:ext uri="{FF2B5EF4-FFF2-40B4-BE49-F238E27FC236}">
                  <a16:creationId xmlns:a16="http://schemas.microsoft.com/office/drawing/2014/main" id="{60D7E930-5B32-493F-A25D-A78EC439D8CA}"/>
                </a:ext>
              </a:extLst>
            </p:cNvPr>
            <p:cNvCxnSpPr>
              <a:stCxn id="11" idx="2"/>
            </p:cNvCxnSpPr>
            <p:nvPr/>
          </p:nvCxnSpPr>
          <p:spPr>
            <a:xfrm flipH="1">
              <a:off x="5442585" y="2171700"/>
              <a:ext cx="5425440" cy="30480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33490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6">
            <a:extLst>
              <a:ext uri="{FF2B5EF4-FFF2-40B4-BE49-F238E27FC236}">
                <a16:creationId xmlns:a16="http://schemas.microsoft.com/office/drawing/2014/main" id="{FA662287-4825-419F-976F-61464F7CEC0A}"/>
              </a:ext>
            </a:extLst>
          </p:cNvPr>
          <p:cNvSpPr>
            <a:spLocks noGrp="1"/>
          </p:cNvSpPr>
          <p:nvPr>
            <p:ph type="title"/>
          </p:nvPr>
        </p:nvSpPr>
        <p:spPr>
          <a:xfrm>
            <a:off x="1432362" y="214007"/>
            <a:ext cx="9120969" cy="760316"/>
          </a:xfrm>
        </p:spPr>
        <p:txBody>
          <a:bodyPr vert="horz" lIns="74295" tIns="37148" rIns="74295" bIns="37148" rtlCol="0" anchor="ctr">
            <a:noAutofit/>
          </a:bodyPr>
          <a:lstStyle/>
          <a:p>
            <a:r>
              <a:rPr lang="en-US" sz="2000"/>
              <a:t>  </a:t>
            </a:r>
          </a:p>
        </p:txBody>
      </p:sp>
      <p:sp>
        <p:nvSpPr>
          <p:cNvPr id="10" name="Title 1">
            <a:extLst>
              <a:ext uri="{FF2B5EF4-FFF2-40B4-BE49-F238E27FC236}">
                <a16:creationId xmlns:a16="http://schemas.microsoft.com/office/drawing/2014/main" id="{7F6A1AE0-9FAD-421D-A8D5-0005AD9517D3}"/>
              </a:ext>
            </a:extLst>
          </p:cNvPr>
          <p:cNvSpPr>
            <a:spLocks noGrp="1"/>
          </p:cNvSpPr>
          <p:nvPr/>
        </p:nvSpPr>
        <p:spPr>
          <a:xfrm>
            <a:off x="1564582" y="212760"/>
            <a:ext cx="9190517" cy="751338"/>
          </a:xfrm>
          <a:prstGeom prst="rect">
            <a:avLst/>
          </a:prstGeom>
        </p:spPr>
        <p:txBody>
          <a:bodyPr vert="horz" lIns="0" tIns="0" rIns="0" bIns="0" rtlCol="0" anchor="t">
            <a:noAutofit/>
          </a:bodyPr>
          <a:lstStyle>
            <a:lvl1pPr algn="l" defTabSz="278606" rtl="0" eaLnBrk="1" latinLnBrk="0" hangingPunct="1">
              <a:spcBef>
                <a:spcPct val="0"/>
              </a:spcBef>
              <a:buNone/>
              <a:defRPr sz="2925" b="1" kern="1200">
                <a:solidFill>
                  <a:schemeClr val="tx2"/>
                </a:solidFill>
                <a:latin typeface="+mj-lt"/>
                <a:ea typeface="+mj-ea"/>
                <a:cs typeface="+mj-cs"/>
              </a:defRPr>
            </a:lvl1pPr>
          </a:lstStyle>
          <a:p>
            <a:r>
              <a:rPr lang="en-GB" sz="1800" dirty="0">
                <a:latin typeface="Arial" panose="020B0604020202020204" pitchFamily="34" charset="0"/>
                <a:cs typeface="Arial" panose="020B0604020202020204" pitchFamily="34" charset="0"/>
              </a:rPr>
              <a:t>Having reduced substantially during lockdown, after restrictions are eased, activity levels for pipeline businesses (such as conveyancers) will build steadily, driven by timing and volume of new instruction and completions</a:t>
            </a:r>
          </a:p>
        </p:txBody>
      </p:sp>
      <p:sp>
        <p:nvSpPr>
          <p:cNvPr id="11" name="Slide Number Placeholder 2">
            <a:extLst>
              <a:ext uri="{FF2B5EF4-FFF2-40B4-BE49-F238E27FC236}">
                <a16:creationId xmlns:a16="http://schemas.microsoft.com/office/drawing/2014/main" id="{9066F872-E0A2-4950-98A6-B2A3CB8C8D3C}"/>
              </a:ext>
            </a:extLst>
          </p:cNvPr>
          <p:cNvSpPr txBox="1">
            <a:spLocks/>
          </p:cNvSpPr>
          <p:nvPr/>
        </p:nvSpPr>
        <p:spPr>
          <a:xfrm>
            <a:off x="1374456" y="6356355"/>
            <a:ext cx="439507"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6D27F20-D8C1-984E-B4E4-31D54881C56E}" type="slidenum">
              <a:rPr lang="en-US" sz="1400"/>
              <a:pPr/>
              <a:t>2</a:t>
            </a:fld>
            <a:endParaRPr lang="en-US" sz="1400"/>
          </a:p>
        </p:txBody>
      </p:sp>
      <p:sp>
        <p:nvSpPr>
          <p:cNvPr id="4" name="TextBox 3">
            <a:extLst>
              <a:ext uri="{FF2B5EF4-FFF2-40B4-BE49-F238E27FC236}">
                <a16:creationId xmlns:a16="http://schemas.microsoft.com/office/drawing/2014/main" id="{46D40E04-1021-410D-AE3A-AE8F42F29A31}"/>
              </a:ext>
            </a:extLst>
          </p:cNvPr>
          <p:cNvSpPr txBox="1"/>
          <p:nvPr/>
        </p:nvSpPr>
        <p:spPr>
          <a:xfrm>
            <a:off x="1727201" y="5671783"/>
            <a:ext cx="5519123" cy="600164"/>
          </a:xfrm>
          <a:prstGeom prst="rect">
            <a:avLst/>
          </a:prstGeom>
          <a:noFill/>
        </p:spPr>
        <p:txBody>
          <a:bodyPr wrap="square" rtlCol="0">
            <a:spAutoFit/>
          </a:bodyPr>
          <a:lstStyle/>
          <a:p>
            <a:r>
              <a:rPr lang="en-GB" sz="1100" dirty="0"/>
              <a:t>LOW Case 	= July restart, 12 month recovery to 85% of normal listings volume</a:t>
            </a:r>
          </a:p>
          <a:p>
            <a:r>
              <a:rPr lang="en-GB" sz="1100" dirty="0"/>
              <a:t>MID Case 	= June restart, 12 month recovery to 100% of normal listings volume</a:t>
            </a:r>
          </a:p>
          <a:p>
            <a:r>
              <a:rPr lang="en-GB" sz="1100" dirty="0"/>
              <a:t>HIGH Case	= June restate, 6 month recovery to 100% of normal listings volume</a:t>
            </a:r>
          </a:p>
        </p:txBody>
      </p:sp>
      <p:sp>
        <p:nvSpPr>
          <p:cNvPr id="29" name="Rectangle 28">
            <a:extLst>
              <a:ext uri="{FF2B5EF4-FFF2-40B4-BE49-F238E27FC236}">
                <a16:creationId xmlns:a16="http://schemas.microsoft.com/office/drawing/2014/main" id="{8B1BCF1E-EA07-4E15-8F35-22540B2C478B}"/>
              </a:ext>
            </a:extLst>
          </p:cNvPr>
          <p:cNvSpPr/>
          <p:nvPr/>
        </p:nvSpPr>
        <p:spPr>
          <a:xfrm>
            <a:off x="7811360" y="1111955"/>
            <a:ext cx="2943739" cy="4690515"/>
          </a:xfrm>
          <a:prstGeom prst="rect">
            <a:avLst/>
          </a:prstGeom>
          <a:ln>
            <a:solidFill>
              <a:schemeClr val="tx1"/>
            </a:solidFill>
          </a:ln>
        </p:spPr>
        <p:txBody>
          <a:bodyPr wrap="square" anchor="t">
            <a:spAutoFit/>
          </a:bodyPr>
          <a:lstStyle/>
          <a:p>
            <a:pPr fontAlgn="base">
              <a:spcBef>
                <a:spcPct val="0"/>
              </a:spcBef>
              <a:defRPr/>
            </a:pPr>
            <a:r>
              <a:rPr lang="en-GB" altLang="en-US" sz="1100" b="1" dirty="0">
                <a:cs typeface="Arial"/>
              </a:rPr>
              <a:t>Resourcing scenarios </a:t>
            </a:r>
          </a:p>
          <a:p>
            <a:pPr marL="137160" indent="-175260" defTabSz="278606">
              <a:spcBef>
                <a:spcPct val="20000"/>
              </a:spcBef>
              <a:spcAft>
                <a:spcPts val="600"/>
              </a:spcAft>
              <a:buClr>
                <a:srgbClr val="10A8C5"/>
              </a:buClr>
              <a:buFont typeface="Wingdings" panose="05000000000000000000" pitchFamily="2" charset="2"/>
              <a:buChar char=""/>
              <a:defRPr/>
            </a:pPr>
            <a:r>
              <a:rPr lang="en-GB" sz="1100" dirty="0"/>
              <a:t>A – Lockdown has had a significant impact on resourcing requirements as new work has dried up and activity on existing transactions has diminished because most cannot complete. Much of the resource required during lockdown is not generating any short-term cash receipts but is required simply to deal with customer requests for updates.</a:t>
            </a:r>
          </a:p>
          <a:p>
            <a:pPr marL="137160" indent="-175260" defTabSz="278606">
              <a:spcBef>
                <a:spcPct val="20000"/>
              </a:spcBef>
              <a:spcAft>
                <a:spcPts val="600"/>
              </a:spcAft>
              <a:buClr>
                <a:srgbClr val="10A8C5"/>
              </a:buClr>
              <a:buFont typeface="Wingdings" panose="05000000000000000000" pitchFamily="2" charset="2"/>
              <a:buChar char=""/>
              <a:defRPr/>
            </a:pPr>
            <a:r>
              <a:rPr lang="en-GB" sz="1100" dirty="0"/>
              <a:t>B – The end of ‘lockdown’ will likely result in a mini-surge of completions of “mature” cases, causing a short-term requirement for resource which will then reduce until the pipeline of new cases has had time to build (which is time lagged after new listings per previous slide)</a:t>
            </a:r>
          </a:p>
          <a:p>
            <a:pPr marL="137160" indent="-175260" defTabSz="278606">
              <a:spcBef>
                <a:spcPct val="20000"/>
              </a:spcBef>
              <a:spcAft>
                <a:spcPts val="600"/>
              </a:spcAft>
              <a:buClr>
                <a:srgbClr val="10A8C5"/>
              </a:buClr>
              <a:buFont typeface="Wingdings" panose="05000000000000000000" pitchFamily="2" charset="2"/>
              <a:buChar char=""/>
              <a:defRPr/>
            </a:pPr>
            <a:r>
              <a:rPr lang="en-GB" sz="1100" dirty="0"/>
              <a:t>C – Activity will then start to grow steadily as a result of new instructions and a growing pipeline</a:t>
            </a:r>
          </a:p>
          <a:p>
            <a:pPr marL="137160" indent="-175260" defTabSz="278606">
              <a:spcBef>
                <a:spcPct val="20000"/>
              </a:spcBef>
              <a:spcAft>
                <a:spcPts val="600"/>
              </a:spcAft>
              <a:buClr>
                <a:srgbClr val="10A8C5"/>
              </a:buClr>
              <a:buFont typeface="Wingdings" panose="05000000000000000000" pitchFamily="2" charset="2"/>
              <a:buChar char=""/>
              <a:defRPr/>
            </a:pPr>
            <a:r>
              <a:rPr lang="en-GB" sz="1100" dirty="0"/>
              <a:t>D – The seasonality of the market (low market-driven completions in Dec-Feb in blue bar) is unavoidable but should not detract from the underlying recovery which continues to increase the need for resource (E) after the seasonal low point</a:t>
            </a:r>
          </a:p>
        </p:txBody>
      </p:sp>
      <p:grpSp>
        <p:nvGrpSpPr>
          <p:cNvPr id="6" name="Group 5">
            <a:extLst>
              <a:ext uri="{FF2B5EF4-FFF2-40B4-BE49-F238E27FC236}">
                <a16:creationId xmlns:a16="http://schemas.microsoft.com/office/drawing/2014/main" id="{2503E1B3-B1AA-434B-BD95-6E4287B2E198}"/>
              </a:ext>
            </a:extLst>
          </p:cNvPr>
          <p:cNvGrpSpPr/>
          <p:nvPr/>
        </p:nvGrpSpPr>
        <p:grpSpPr>
          <a:xfrm>
            <a:off x="1564581" y="1625562"/>
            <a:ext cx="6033464" cy="3914105"/>
            <a:chOff x="421581" y="1625561"/>
            <a:chExt cx="6033464" cy="3914105"/>
          </a:xfrm>
        </p:grpSpPr>
        <p:pic>
          <p:nvPicPr>
            <p:cNvPr id="3" name="Picture 2">
              <a:extLst>
                <a:ext uri="{FF2B5EF4-FFF2-40B4-BE49-F238E27FC236}">
                  <a16:creationId xmlns:a16="http://schemas.microsoft.com/office/drawing/2014/main" id="{1358B238-2EB4-455A-BB85-BB52AD0D7138}"/>
                </a:ext>
              </a:extLst>
            </p:cNvPr>
            <p:cNvPicPr>
              <a:picLocks noChangeAspect="1"/>
            </p:cNvPicPr>
            <p:nvPr/>
          </p:nvPicPr>
          <p:blipFill>
            <a:blip r:embed="rId3"/>
            <a:stretch>
              <a:fillRect/>
            </a:stretch>
          </p:blipFill>
          <p:spPr>
            <a:xfrm>
              <a:off x="421581" y="1625561"/>
              <a:ext cx="6033464" cy="3914105"/>
            </a:xfrm>
            <a:prstGeom prst="rect">
              <a:avLst/>
            </a:prstGeom>
          </p:spPr>
        </p:pic>
        <p:grpSp>
          <p:nvGrpSpPr>
            <p:cNvPr id="5" name="Group 4">
              <a:extLst>
                <a:ext uri="{FF2B5EF4-FFF2-40B4-BE49-F238E27FC236}">
                  <a16:creationId xmlns:a16="http://schemas.microsoft.com/office/drawing/2014/main" id="{6D2F6A02-F6FE-4E60-A917-38A072BAEA60}"/>
                </a:ext>
              </a:extLst>
            </p:cNvPr>
            <p:cNvGrpSpPr/>
            <p:nvPr/>
          </p:nvGrpSpPr>
          <p:grpSpPr>
            <a:xfrm>
              <a:off x="1077679" y="1998962"/>
              <a:ext cx="4002852" cy="2753782"/>
              <a:chOff x="1077679" y="1998962"/>
              <a:chExt cx="4002852" cy="2753782"/>
            </a:xfrm>
          </p:grpSpPr>
          <p:sp>
            <p:nvSpPr>
              <p:cNvPr id="20" name="Rectangle 19">
                <a:extLst>
                  <a:ext uri="{FF2B5EF4-FFF2-40B4-BE49-F238E27FC236}">
                    <a16:creationId xmlns:a16="http://schemas.microsoft.com/office/drawing/2014/main" id="{1A4B454C-384E-4B87-A87E-84BC95CC9BDB}"/>
                  </a:ext>
                </a:extLst>
              </p:cNvPr>
              <p:cNvSpPr/>
              <p:nvPr/>
            </p:nvSpPr>
            <p:spPr>
              <a:xfrm>
                <a:off x="3551068" y="1998962"/>
                <a:ext cx="559293" cy="2727148"/>
              </a:xfrm>
              <a:prstGeom prst="rect">
                <a:avLst/>
              </a:prstGeom>
              <a:solidFill>
                <a:srgbClr val="209DCE">
                  <a:alpha val="41961"/>
                </a:srgbClr>
              </a:solidFill>
              <a:ln>
                <a:solidFill>
                  <a:srgbClr val="000000">
                    <a:alpha val="32157"/>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1" name="TextBox 30">
                <a:extLst>
                  <a:ext uri="{FF2B5EF4-FFF2-40B4-BE49-F238E27FC236}">
                    <a16:creationId xmlns:a16="http://schemas.microsoft.com/office/drawing/2014/main" id="{3BCB2E07-2BF1-4819-9000-1779E42F2F5B}"/>
                  </a:ext>
                </a:extLst>
              </p:cNvPr>
              <p:cNvSpPr txBox="1"/>
              <p:nvPr/>
            </p:nvSpPr>
            <p:spPr>
              <a:xfrm>
                <a:off x="3079145" y="2616923"/>
                <a:ext cx="308098" cy="369332"/>
              </a:xfrm>
              <a:prstGeom prst="rect">
                <a:avLst/>
              </a:prstGeom>
              <a:noFill/>
            </p:spPr>
            <p:txBody>
              <a:bodyPr wrap="none" rtlCol="0">
                <a:spAutoFit/>
              </a:bodyPr>
              <a:lstStyle/>
              <a:p>
                <a:r>
                  <a:rPr lang="en-GB" dirty="0"/>
                  <a:t>C</a:t>
                </a:r>
              </a:p>
            </p:txBody>
          </p:sp>
          <p:sp>
            <p:nvSpPr>
              <p:cNvPr id="32" name="TextBox 31">
                <a:extLst>
                  <a:ext uri="{FF2B5EF4-FFF2-40B4-BE49-F238E27FC236}">
                    <a16:creationId xmlns:a16="http://schemas.microsoft.com/office/drawing/2014/main" id="{A405A0DA-55D3-49CA-AB33-356964222963}"/>
                  </a:ext>
                </a:extLst>
              </p:cNvPr>
              <p:cNvSpPr txBox="1"/>
              <p:nvPr/>
            </p:nvSpPr>
            <p:spPr>
              <a:xfrm>
                <a:off x="1077679" y="2170247"/>
                <a:ext cx="317716" cy="369332"/>
              </a:xfrm>
              <a:prstGeom prst="rect">
                <a:avLst/>
              </a:prstGeom>
              <a:noFill/>
            </p:spPr>
            <p:txBody>
              <a:bodyPr wrap="none" rtlCol="0">
                <a:spAutoFit/>
              </a:bodyPr>
              <a:lstStyle/>
              <a:p>
                <a:r>
                  <a:rPr lang="en-GB" dirty="0"/>
                  <a:t>A</a:t>
                </a:r>
              </a:p>
            </p:txBody>
          </p:sp>
          <p:sp>
            <p:nvSpPr>
              <p:cNvPr id="12" name="TextBox 11">
                <a:extLst>
                  <a:ext uri="{FF2B5EF4-FFF2-40B4-BE49-F238E27FC236}">
                    <a16:creationId xmlns:a16="http://schemas.microsoft.com/office/drawing/2014/main" id="{ABF59738-8463-40F9-A2AE-1843A25FF4D7}"/>
                  </a:ext>
                </a:extLst>
              </p:cNvPr>
              <p:cNvSpPr txBox="1"/>
              <p:nvPr/>
            </p:nvSpPr>
            <p:spPr>
              <a:xfrm>
                <a:off x="2056480" y="2709059"/>
                <a:ext cx="309700" cy="369332"/>
              </a:xfrm>
              <a:prstGeom prst="rect">
                <a:avLst/>
              </a:prstGeom>
              <a:noFill/>
            </p:spPr>
            <p:txBody>
              <a:bodyPr wrap="none" rtlCol="0">
                <a:spAutoFit/>
              </a:bodyPr>
              <a:lstStyle/>
              <a:p>
                <a:r>
                  <a:rPr lang="en-GB" dirty="0"/>
                  <a:t>B</a:t>
                </a:r>
              </a:p>
            </p:txBody>
          </p:sp>
          <p:sp>
            <p:nvSpPr>
              <p:cNvPr id="13" name="TextBox 12">
                <a:extLst>
                  <a:ext uri="{FF2B5EF4-FFF2-40B4-BE49-F238E27FC236}">
                    <a16:creationId xmlns:a16="http://schemas.microsoft.com/office/drawing/2014/main" id="{CB1F4BB1-43D1-46B3-931B-C50406A8EC95}"/>
                  </a:ext>
                </a:extLst>
              </p:cNvPr>
              <p:cNvSpPr txBox="1"/>
              <p:nvPr/>
            </p:nvSpPr>
            <p:spPr>
              <a:xfrm>
                <a:off x="3758983" y="3633990"/>
                <a:ext cx="327334" cy="369332"/>
              </a:xfrm>
              <a:prstGeom prst="rect">
                <a:avLst/>
              </a:prstGeom>
              <a:noFill/>
            </p:spPr>
            <p:txBody>
              <a:bodyPr wrap="none" rtlCol="0">
                <a:spAutoFit/>
              </a:bodyPr>
              <a:lstStyle/>
              <a:p>
                <a:r>
                  <a:rPr lang="en-GB" dirty="0"/>
                  <a:t>D</a:t>
                </a:r>
              </a:p>
            </p:txBody>
          </p:sp>
          <p:sp>
            <p:nvSpPr>
              <p:cNvPr id="15" name="TextBox 14">
                <a:extLst>
                  <a:ext uri="{FF2B5EF4-FFF2-40B4-BE49-F238E27FC236}">
                    <a16:creationId xmlns:a16="http://schemas.microsoft.com/office/drawing/2014/main" id="{3D31C416-2F21-4C7E-B9E6-0E945C1A34B1}"/>
                  </a:ext>
                </a:extLst>
              </p:cNvPr>
              <p:cNvSpPr txBox="1"/>
              <p:nvPr/>
            </p:nvSpPr>
            <p:spPr>
              <a:xfrm>
                <a:off x="4783655" y="2997146"/>
                <a:ext cx="296876" cy="369332"/>
              </a:xfrm>
              <a:prstGeom prst="rect">
                <a:avLst/>
              </a:prstGeom>
              <a:noFill/>
            </p:spPr>
            <p:txBody>
              <a:bodyPr wrap="none" rtlCol="0">
                <a:spAutoFit/>
              </a:bodyPr>
              <a:lstStyle/>
              <a:p>
                <a:r>
                  <a:rPr lang="en-GB" dirty="0"/>
                  <a:t>E</a:t>
                </a:r>
              </a:p>
            </p:txBody>
          </p:sp>
          <p:sp>
            <p:nvSpPr>
              <p:cNvPr id="8" name="TextBox 7">
                <a:extLst>
                  <a:ext uri="{FF2B5EF4-FFF2-40B4-BE49-F238E27FC236}">
                    <a16:creationId xmlns:a16="http://schemas.microsoft.com/office/drawing/2014/main" id="{CAEC404A-9CB5-448E-B695-DE091C5808EE}"/>
                  </a:ext>
                </a:extLst>
              </p:cNvPr>
              <p:cNvSpPr txBox="1"/>
              <p:nvPr/>
            </p:nvSpPr>
            <p:spPr>
              <a:xfrm>
                <a:off x="3499673" y="4244913"/>
                <a:ext cx="679838" cy="507831"/>
              </a:xfrm>
              <a:prstGeom prst="rect">
                <a:avLst/>
              </a:prstGeom>
              <a:noFill/>
            </p:spPr>
            <p:txBody>
              <a:bodyPr wrap="square" rtlCol="0">
                <a:spAutoFit/>
              </a:bodyPr>
              <a:lstStyle/>
              <a:p>
                <a:r>
                  <a:rPr lang="en-GB" sz="900" dirty="0"/>
                  <a:t>Standard seasonal downturn</a:t>
                </a:r>
              </a:p>
            </p:txBody>
          </p:sp>
        </p:grpSp>
      </p:grpSp>
      <p:sp>
        <p:nvSpPr>
          <p:cNvPr id="14" name="TextBox 13">
            <a:extLst>
              <a:ext uri="{FF2B5EF4-FFF2-40B4-BE49-F238E27FC236}">
                <a16:creationId xmlns:a16="http://schemas.microsoft.com/office/drawing/2014/main" id="{BDE59CF7-2A7E-4A42-B1E7-C03130AFF95A}"/>
              </a:ext>
            </a:extLst>
          </p:cNvPr>
          <p:cNvSpPr txBox="1"/>
          <p:nvPr/>
        </p:nvSpPr>
        <p:spPr>
          <a:xfrm>
            <a:off x="1947094" y="3917385"/>
            <a:ext cx="2284880" cy="707886"/>
          </a:xfrm>
          <a:prstGeom prst="rect">
            <a:avLst/>
          </a:prstGeom>
          <a:noFill/>
        </p:spPr>
        <p:txBody>
          <a:bodyPr wrap="square" rtlCol="0">
            <a:spAutoFit/>
          </a:bodyPr>
          <a:lstStyle/>
          <a:p>
            <a:r>
              <a:rPr lang="en-GB" sz="800" dirty="0"/>
              <a:t>Required resource index is based on typical activity shape for conveyancers but, in aggregate, will also be representative for other industries whose volumes depend on property listings flowing through to completions </a:t>
            </a:r>
          </a:p>
        </p:txBody>
      </p:sp>
      <p:grpSp>
        <p:nvGrpSpPr>
          <p:cNvPr id="17" name="Group 16">
            <a:extLst>
              <a:ext uri="{FF2B5EF4-FFF2-40B4-BE49-F238E27FC236}">
                <a16:creationId xmlns:a16="http://schemas.microsoft.com/office/drawing/2014/main" id="{6AD846DD-B488-4A03-AA5A-375F20C212AA}"/>
              </a:ext>
            </a:extLst>
          </p:cNvPr>
          <p:cNvGrpSpPr/>
          <p:nvPr/>
        </p:nvGrpSpPr>
        <p:grpSpPr>
          <a:xfrm>
            <a:off x="1319308" y="1625562"/>
            <a:ext cx="6278737" cy="3914105"/>
            <a:chOff x="1319308" y="1625562"/>
            <a:chExt cx="6278737" cy="3914105"/>
          </a:xfrm>
        </p:grpSpPr>
        <p:sp>
          <p:nvSpPr>
            <p:cNvPr id="19" name="TextBox 18">
              <a:extLst>
                <a:ext uri="{FF2B5EF4-FFF2-40B4-BE49-F238E27FC236}">
                  <a16:creationId xmlns:a16="http://schemas.microsoft.com/office/drawing/2014/main" id="{8B8063FF-E89B-459E-9F13-AC2BD701974C}"/>
                </a:ext>
              </a:extLst>
            </p:cNvPr>
            <p:cNvSpPr txBox="1"/>
            <p:nvPr/>
          </p:nvSpPr>
          <p:spPr>
            <a:xfrm rot="16200000">
              <a:off x="-194728" y="3139599"/>
              <a:ext cx="3289683" cy="261610"/>
            </a:xfrm>
            <a:prstGeom prst="rect">
              <a:avLst/>
            </a:prstGeom>
            <a:noFill/>
          </p:spPr>
          <p:txBody>
            <a:bodyPr wrap="none" rtlCol="0">
              <a:spAutoFit/>
            </a:bodyPr>
            <a:lstStyle/>
            <a:p>
              <a:r>
                <a:rPr lang="en-GB" sz="1100" dirty="0">
                  <a:solidFill>
                    <a:schemeClr val="tx1">
                      <a:lumMod val="50000"/>
                      <a:lumOff val="50000"/>
                    </a:schemeClr>
                  </a:solidFill>
                </a:rPr>
                <a:t>Index of activity (100 = average monthly activity 2019)</a:t>
              </a:r>
            </a:p>
          </p:txBody>
        </p:sp>
        <p:cxnSp>
          <p:nvCxnSpPr>
            <p:cNvPr id="16" name="Straight Connector 15">
              <a:extLst>
                <a:ext uri="{FF2B5EF4-FFF2-40B4-BE49-F238E27FC236}">
                  <a16:creationId xmlns:a16="http://schemas.microsoft.com/office/drawing/2014/main" id="{602238D3-ECD5-4B26-B1BF-D6408C4AB405}"/>
                </a:ext>
              </a:extLst>
            </p:cNvPr>
            <p:cNvCxnSpPr/>
            <p:nvPr/>
          </p:nvCxnSpPr>
          <p:spPr>
            <a:xfrm>
              <a:off x="1564581" y="1625562"/>
              <a:ext cx="16338" cy="391410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FE876949-D3CD-4942-A44F-BD852680296B}"/>
                </a:ext>
              </a:extLst>
            </p:cNvPr>
            <p:cNvSpPr/>
            <p:nvPr/>
          </p:nvSpPr>
          <p:spPr>
            <a:xfrm>
              <a:off x="1319308" y="1625562"/>
              <a:ext cx="6278737" cy="39141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779126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A5787E4-AB70-4946-AAF1-143E49384A89}"/>
              </a:ext>
            </a:extLst>
          </p:cNvPr>
          <p:cNvPicPr>
            <a:picLocks noChangeAspect="1"/>
          </p:cNvPicPr>
          <p:nvPr/>
        </p:nvPicPr>
        <p:blipFill>
          <a:blip r:embed="rId2"/>
          <a:stretch>
            <a:fillRect/>
          </a:stretch>
        </p:blipFill>
        <p:spPr>
          <a:xfrm>
            <a:off x="1217430" y="226883"/>
            <a:ext cx="9214084" cy="5712099"/>
          </a:xfrm>
          <a:prstGeom prst="rect">
            <a:avLst/>
          </a:prstGeom>
        </p:spPr>
      </p:pic>
      <p:sp>
        <p:nvSpPr>
          <p:cNvPr id="3" name="TextBox 2">
            <a:extLst>
              <a:ext uri="{FF2B5EF4-FFF2-40B4-BE49-F238E27FC236}">
                <a16:creationId xmlns:a16="http://schemas.microsoft.com/office/drawing/2014/main" id="{4C7AC48F-9B52-414D-A717-D0C826E8A449}"/>
              </a:ext>
            </a:extLst>
          </p:cNvPr>
          <p:cNvSpPr txBox="1"/>
          <p:nvPr/>
        </p:nvSpPr>
        <p:spPr>
          <a:xfrm>
            <a:off x="1217430" y="5975335"/>
            <a:ext cx="9214084" cy="738664"/>
          </a:xfrm>
          <a:prstGeom prst="rect">
            <a:avLst/>
          </a:prstGeom>
          <a:noFill/>
        </p:spPr>
        <p:txBody>
          <a:bodyPr wrap="square" rtlCol="0">
            <a:spAutoFit/>
          </a:bodyPr>
          <a:lstStyle/>
          <a:p>
            <a:r>
              <a:rPr lang="en-GB" dirty="0"/>
              <a:t>Source: HMLR Transactions for Value Data - March 2020. </a:t>
            </a:r>
            <a:br>
              <a:rPr lang="en-GB" dirty="0"/>
            </a:br>
            <a:r>
              <a:rPr lang="en-GB" sz="1200" dirty="0"/>
              <a:t>Translation to estimated FTEs is based on 0.33 of all mover conveyancing transactions (sale or purchase) appearing in March HMLR data and an assumed market average of 6 case completions per staff member per month (including operational support staff)</a:t>
            </a:r>
          </a:p>
        </p:txBody>
      </p:sp>
    </p:spTree>
    <p:extLst>
      <p:ext uri="{BB962C8B-B14F-4D97-AF65-F5344CB8AC3E}">
        <p14:creationId xmlns:p14="http://schemas.microsoft.com/office/powerpoint/2010/main" val="34368161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6D36AA088B6A54FB6DDE52ADDE1B37E" ma:contentTypeVersion="11" ma:contentTypeDescription="Create a new document." ma:contentTypeScope="" ma:versionID="67938fc1ada87484ed20e2f324d2b872">
  <xsd:schema xmlns:xsd="http://www.w3.org/2001/XMLSchema" xmlns:xs="http://www.w3.org/2001/XMLSchema" xmlns:p="http://schemas.microsoft.com/office/2006/metadata/properties" xmlns:ns3="c0163d38-765d-4dc9-8582-cb22f2bd229b" xmlns:ns4="30c5d2dd-d164-410b-ba01-bf6d3ec211ab" targetNamespace="http://schemas.microsoft.com/office/2006/metadata/properties" ma:root="true" ma:fieldsID="eefa17a2a14c376075d969ae7d23a9dd" ns3:_="" ns4:_="">
    <xsd:import namespace="c0163d38-765d-4dc9-8582-cb22f2bd229b"/>
    <xsd:import namespace="30c5d2dd-d164-410b-ba01-bf6d3ec211a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163d38-765d-4dc9-8582-cb22f2bd229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c5d2dd-d164-410b-ba01-bf6d3ec211a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9391521-4275-4C73-AC06-074D89693792}">
  <ds:schemaRefs>
    <ds:schemaRef ds:uri="http://schemas.microsoft.com/sharepoint/v3/contenttype/forms"/>
  </ds:schemaRefs>
</ds:datastoreItem>
</file>

<file path=customXml/itemProps2.xml><?xml version="1.0" encoding="utf-8"?>
<ds:datastoreItem xmlns:ds="http://schemas.openxmlformats.org/officeDocument/2006/customXml" ds:itemID="{20A4E5FF-3500-4BF7-B449-EAB77B7D89B5}">
  <ds:schemaRefs>
    <ds:schemaRef ds:uri="http://schemas.microsoft.com/office/2006/documentManagement/types"/>
    <ds:schemaRef ds:uri="30c5d2dd-d164-410b-ba01-bf6d3ec211ab"/>
    <ds:schemaRef ds:uri="http://purl.org/dc/elements/1.1/"/>
    <ds:schemaRef ds:uri="http://schemas.microsoft.com/office/infopath/2007/PartnerControls"/>
    <ds:schemaRef ds:uri="http://schemas.openxmlformats.org/package/2006/metadata/core-properties"/>
    <ds:schemaRef ds:uri="http://purl.org/dc/terms/"/>
    <ds:schemaRef ds:uri="c0163d38-765d-4dc9-8582-cb22f2bd229b"/>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72FF7E33-9D29-427D-95AE-FABDE5CC7F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163d38-765d-4dc9-8582-cb22f2bd229b"/>
    <ds:schemaRef ds:uri="30c5d2dd-d164-410b-ba01-bf6d3ec211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204</TotalTime>
  <Words>544</Words>
  <Application>Microsoft Office PowerPoint</Application>
  <PresentationFormat>Widescreen</PresentationFormat>
  <Paragraphs>33</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Wingdings</vt:lpstr>
      <vt:lpstr>Office Theme</vt:lpstr>
      <vt:lpstr>PowerPoint Presentation</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Montgomery</dc:creator>
  <cp:lastModifiedBy>Caroline Long</cp:lastModifiedBy>
  <cp:revision>11</cp:revision>
  <dcterms:created xsi:type="dcterms:W3CDTF">2020-05-14T13:29:10Z</dcterms:created>
  <dcterms:modified xsi:type="dcterms:W3CDTF">2020-05-26T08:34:58Z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0x01010036D36AA088B6A54FB6DDE52ADDE1B37E</vt:lpwstr>
  </property>
</Properties>
</file>